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907" r:id="rId1"/>
  </p:sldMasterIdLst>
  <p:notesMasterIdLst>
    <p:notesMasterId r:id="rId26"/>
  </p:notesMasterIdLst>
  <p:sldIdLst>
    <p:sldId id="256" r:id="rId2"/>
    <p:sldId id="293" r:id="rId3"/>
    <p:sldId id="318" r:id="rId4"/>
    <p:sldId id="260" r:id="rId5"/>
    <p:sldId id="358" r:id="rId6"/>
    <p:sldId id="333" r:id="rId7"/>
    <p:sldId id="352" r:id="rId8"/>
    <p:sldId id="351" r:id="rId9"/>
    <p:sldId id="345" r:id="rId10"/>
    <p:sldId id="335" r:id="rId11"/>
    <p:sldId id="354" r:id="rId12"/>
    <p:sldId id="337" r:id="rId13"/>
    <p:sldId id="339" r:id="rId14"/>
    <p:sldId id="346" r:id="rId15"/>
    <p:sldId id="347" r:id="rId16"/>
    <p:sldId id="353" r:id="rId17"/>
    <p:sldId id="349" r:id="rId18"/>
    <p:sldId id="350" r:id="rId19"/>
    <p:sldId id="343" r:id="rId20"/>
    <p:sldId id="344" r:id="rId21"/>
    <p:sldId id="357" r:id="rId22"/>
    <p:sldId id="315" r:id="rId23"/>
    <p:sldId id="356" r:id="rId24"/>
    <p:sldId id="317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17" autoAdjust="0"/>
    <p:restoredTop sz="84886" autoAdjust="0"/>
  </p:normalViewPr>
  <p:slideViewPr>
    <p:cSldViewPr>
      <p:cViewPr varScale="1">
        <p:scale>
          <a:sx n="99" d="100"/>
          <a:sy n="99" d="100"/>
        </p:scale>
        <p:origin x="-19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2743BF5-62D3-4A9F-A28B-2C57FBB039AB}" type="datetimeFigureOut">
              <a:rPr lang="ru-RU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41574CB-F105-4A74-859C-8B55475C4E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1574CB-F105-4A74-859C-8B55475C4E18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9A83E3C-DACC-46E3-B847-35F6151D6D15}" type="datetimeFigureOut">
              <a:rPr lang="ru-RU" smtClean="0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1ECA5CF-85E5-40B5-B7F9-E30239796BA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C0D176-13A7-4D1D-8969-F44D78C6CA70}" type="datetimeFigureOut">
              <a:rPr lang="ru-RU" smtClean="0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5775A32-867B-4ADE-9194-2888C1F15D2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AB561F1-0DCC-44AF-91AC-3A11A569B526}" type="datetimeFigureOut">
              <a:rPr lang="ru-RU" smtClean="0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1073760-B374-4F46-A0A2-49DCDA718F0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: выдел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90400" y="3081000"/>
            <a:ext cx="8686800" cy="1095600"/>
          </a:xfrm>
        </p:spPr>
        <p:txBody>
          <a:bodyPr/>
          <a:lstStyle>
            <a:lvl1pPr algn="ctr" eaLnBrk="1" latinLnBrk="0" hangingPunct="1">
              <a:defRPr kumimoji="0" lang="ru-RU" sz="4600" b="1" kern="1200" spc="-150" baseline="0">
                <a:ln>
                  <a:gradFill>
                    <a:gsLst>
                      <a:gs pos="0">
                        <a:schemeClr val="bg1"/>
                      </a:gs>
                      <a:gs pos="50000">
                        <a:schemeClr val="bg1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gradFill>
                  <a:gsLst>
                    <a:gs pos="11000">
                      <a:schemeClr val="bg1">
                        <a:lumMod val="75000"/>
                      </a:schemeClr>
                    </a:gs>
                    <a:gs pos="91000">
                      <a:schemeClr val="bg1"/>
                    </a:gs>
                  </a:gsLst>
                  <a:lin ang="16200000" scaled="1"/>
                </a:gradFill>
                <a:effectLst>
                  <a:outerShdw blurRad="38100" algn="ctr" rotWithShape="0">
                    <a:prstClr val="black">
                      <a:alpha val="25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83952" y="2424752"/>
            <a:ext cx="8694000" cy="639762"/>
          </a:xfrm>
        </p:spPr>
        <p:txBody>
          <a:bodyPr anchor="b">
            <a:normAutofit/>
          </a:bodyPr>
          <a:lstStyle>
            <a:lvl1pPr marL="0" indent="0" algn="ctr" eaLnBrk="1" latinLnBrk="0" hangingPunct="1">
              <a:buNone/>
              <a:defRPr kumimoji="0" lang="ru-RU" sz="2800" kern="1200">
                <a:solidFill>
                  <a:srgbClr val="2E507A">
                    <a:alpha val="81000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 eaLnBrk="1" latinLnBrk="0" hangingPunct="1">
              <a:buNone/>
              <a:defRPr kumimoji="0" lang="ru-RU" sz="2000" b="1"/>
            </a:lvl2pPr>
            <a:lvl3pPr marL="914400" indent="0" eaLnBrk="1" latinLnBrk="0" hangingPunct="1">
              <a:buNone/>
              <a:defRPr kumimoji="0" lang="ru-RU" sz="1800" b="1"/>
            </a:lvl3pPr>
            <a:lvl4pPr marL="1371600" indent="0" eaLnBrk="1" latinLnBrk="0" hangingPunct="1">
              <a:buNone/>
              <a:defRPr kumimoji="0" lang="ru-RU" sz="1600" b="1"/>
            </a:lvl4pPr>
            <a:lvl5pPr marL="1828800" indent="0" eaLnBrk="1" latinLnBrk="0" hangingPunct="1">
              <a:buNone/>
              <a:defRPr kumimoji="0" lang="ru-RU" sz="1600" b="1"/>
            </a:lvl5pPr>
            <a:lvl6pPr marL="2286000" indent="0" eaLnBrk="1" latinLnBrk="0" hangingPunct="1">
              <a:buNone/>
              <a:defRPr kumimoji="0" lang="ru-RU" sz="1600" b="1"/>
            </a:lvl6pPr>
            <a:lvl7pPr marL="2743200" indent="0" eaLnBrk="1" latinLnBrk="0" hangingPunct="1">
              <a:buNone/>
              <a:defRPr kumimoji="0" lang="ru-RU" sz="1600" b="1"/>
            </a:lvl7pPr>
            <a:lvl8pPr marL="3200400" indent="0" eaLnBrk="1" latinLnBrk="0" hangingPunct="1">
              <a:buNone/>
              <a:defRPr kumimoji="0" lang="ru-RU" sz="1600" b="1"/>
            </a:lvl8pPr>
            <a:lvl9pPr marL="3657600" indent="0" eaLnBrk="1" latinLnBrk="0" hangingPunct="1">
              <a:buNone/>
              <a:defRPr kumimoji="0" lang="ru-RU"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816B6-F90D-43B0-994C-EAC63900130D}" type="datetimeFigureOut">
              <a:rPr lang="ru-RU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9B2B-DA04-4E76-99F7-445DF8CF8F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10000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9D9F44B-E957-4FA2-8877-6819B2584B1D}" type="datetimeFigureOut">
              <a:rPr lang="ru-RU" smtClean="0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5601C6A-6778-40FA-8188-1608FCD3DA2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EA524BE-4186-4AAB-814D-E2810CC24AE5}" type="datetimeFigureOut">
              <a:rPr lang="ru-RU" smtClean="0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6A81244-4EB9-491B-B73B-50ECD653D50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4650DC3-A525-45D1-8645-E81F4B6F898A}" type="datetimeFigureOut">
              <a:rPr lang="ru-RU" smtClean="0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E35C95C-CB58-4483-9A40-29EC0F7DF9D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F914C3D-833F-478F-83F6-DA6AB5DBB6E7}" type="datetimeFigureOut">
              <a:rPr lang="ru-RU" smtClean="0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809980-D547-4462-85EE-48666046310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02677C5-7C4B-4FD5-A61B-FA951F6557DA}" type="datetimeFigureOut">
              <a:rPr lang="ru-RU" smtClean="0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A082D31-E2BA-4D15-80F5-54B0F5E79EF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E9594F0-8F84-46D4-BFF6-7CC341EB7A73}" type="datetimeFigureOut">
              <a:rPr lang="ru-RU" smtClean="0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C77D037-4168-4B86-BAD8-31EC0B11121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50E4B460-50CE-4BFB-BA14-8AE42C4A9FF3}" type="datetimeFigureOut">
              <a:rPr lang="ru-RU" smtClean="0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8887BCA-4E7F-412C-8A2B-4778C4814AA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0998E89-ED4F-4FE0-B9A9-51FA9A5A6B2F}" type="datetimeFigureOut">
              <a:rPr lang="ru-RU" smtClean="0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A88B790-F8A4-4A17-9D0E-FC844204885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EA524BE-4186-4AAB-814D-E2810CC24AE5}" type="datetimeFigureOut">
              <a:rPr lang="ru-RU" smtClean="0"/>
              <a:pPr>
                <a:defRPr/>
              </a:pPr>
              <a:t>10.02.2015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6A81244-4EB9-491B-B73B-50ECD653D50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</p:sldLayoutIdLst>
  <p:transition spd="slow">
    <p:pull dir="r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357158" y="0"/>
            <a:ext cx="864076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chemeClr val="accent1"/>
                </a:solidFill>
              </a:rPr>
              <a:t>ДОКЛАД</a:t>
            </a:r>
          </a:p>
          <a:p>
            <a:pPr algn="ctr">
              <a:spcBef>
                <a:spcPct val="50000"/>
              </a:spcBef>
            </a:pPr>
            <a:r>
              <a:rPr lang="ru-RU" sz="2800" dirty="0" smtClean="0">
                <a:solidFill>
                  <a:schemeClr val="accent1"/>
                </a:solidFill>
              </a:rPr>
              <a:t>По итогам работы </a:t>
            </a:r>
            <a:r>
              <a:rPr lang="ru-RU" sz="2800" dirty="0">
                <a:solidFill>
                  <a:schemeClr val="accent1"/>
                </a:solidFill>
              </a:rPr>
              <a:t>детского амбулаторно-поликлинического </a:t>
            </a:r>
            <a:r>
              <a:rPr lang="ru-RU" sz="2800" dirty="0" smtClean="0">
                <a:solidFill>
                  <a:schemeClr val="accent1"/>
                </a:solidFill>
              </a:rPr>
              <a:t>центра </a:t>
            </a:r>
            <a:r>
              <a:rPr lang="ru-RU" sz="2800" dirty="0">
                <a:solidFill>
                  <a:schemeClr val="accent1"/>
                </a:solidFill>
              </a:rPr>
              <a:t>ГБУЗ «ДГП№140 ДЗМ</a:t>
            </a:r>
            <a:r>
              <a:rPr lang="ru-RU" sz="2800" dirty="0" smtClean="0">
                <a:solidFill>
                  <a:schemeClr val="accent1"/>
                </a:solidFill>
              </a:rPr>
              <a:t>»</a:t>
            </a:r>
          </a:p>
          <a:p>
            <a:pPr algn="ctr">
              <a:spcBef>
                <a:spcPct val="50000"/>
              </a:spcBef>
            </a:pPr>
            <a:r>
              <a:rPr lang="ru-RU" sz="2800" dirty="0" smtClean="0">
                <a:solidFill>
                  <a:schemeClr val="accent1"/>
                </a:solidFill>
              </a:rPr>
              <a:t>в 2014 году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2276872"/>
            <a:ext cx="5724634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2387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00298" y="214290"/>
            <a:ext cx="3765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СТАТИСТИЧЕСКИЕ ДАННЫЕ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85720" y="2276922"/>
          <a:ext cx="8358246" cy="4326816"/>
        </p:xfrm>
        <a:graphic>
          <a:graphicData uri="http://schemas.openxmlformats.org/drawingml/2006/table">
            <a:tbl>
              <a:tblPr/>
              <a:tblGrid>
                <a:gridCol w="1547823"/>
                <a:gridCol w="1547823"/>
                <a:gridCol w="1547823"/>
                <a:gridCol w="1238259"/>
                <a:gridCol w="1238259"/>
                <a:gridCol w="1238259"/>
              </a:tblGrid>
              <a:tr h="70148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Наименование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должности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Данные за год,        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предшествующий отчетному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Отчетный период   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Изменение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числа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занятых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должностей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(%)    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0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Число штатных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должностей в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целом по  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учреждению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Число     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занятых   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должностей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в целом по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учреждению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Число  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должностей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в целом по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учреждению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штатных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Число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должностей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 целом по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учреждению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занятых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Врачи    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171,0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146,75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+8%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0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Средний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медицинский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персонал 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357,5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278,25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-2,9%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4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Всего  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должностей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548,0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437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528,5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425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+5,1%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285720" y="1285860"/>
            <a:ext cx="657229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1. Деятельность учреждения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1.1. Штаты учреждения по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амбулаторному центру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5000"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00298" y="214290"/>
            <a:ext cx="3765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СТАТИСТИЧЕСКИЕ ДАННЫЕ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357298"/>
            <a:ext cx="57864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1.2. Работа врачей поликлиники микрорайона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Митино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00034" y="2000240"/>
          <a:ext cx="8429684" cy="3571901"/>
        </p:xfrm>
        <a:graphic>
          <a:graphicData uri="http://schemas.openxmlformats.org/drawingml/2006/table">
            <a:tbl>
              <a:tblPr/>
              <a:tblGrid>
                <a:gridCol w="3134113"/>
                <a:gridCol w="2269530"/>
                <a:gridCol w="1621094"/>
                <a:gridCol w="1404947"/>
              </a:tblGrid>
              <a:tr h="19843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Отчетный период           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Число посещений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врачей, включая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профилактические,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всего             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Число   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посещений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врачей по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поводу  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заболеваний 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Число 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посещений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врачами на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дому      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3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За год, предшествующий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отчетному                 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422973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153779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82877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За отчетный период        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Динамика показателя (%)   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126,8%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71,1%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108,6%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00298" y="214290"/>
            <a:ext cx="3765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СТАТИСТИЧЕСКИЕ ДАННЫЕ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285860"/>
            <a:ext cx="5035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alibri" pitchFamily="34" charset="0"/>
              </a:rPr>
              <a:t>1.3. Хирургическая работа амбулаторного центра</a:t>
            </a:r>
            <a:endParaRPr lang="ru-RU" dirty="0">
              <a:latin typeface="Calibri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58" y="2143116"/>
          <a:ext cx="8429683" cy="2720164"/>
        </p:xfrm>
        <a:graphic>
          <a:graphicData uri="http://schemas.openxmlformats.org/drawingml/2006/table">
            <a:tbl>
              <a:tblPr/>
              <a:tblGrid>
                <a:gridCol w="3722198"/>
                <a:gridCol w="2299004"/>
                <a:gridCol w="2408481"/>
              </a:tblGrid>
              <a:tr h="11027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Название операций              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Число проведенных операций в         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амбулаторно-поликлиническом учреждении,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всего                                  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027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За год,         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предшествующий  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отчетному         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За отчетный период 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6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Всего операций                 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213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357158" y="5072074"/>
            <a:ext cx="64524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Оперировано больных 213 чел., из них: дети 0-17 лет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включительно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…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5000"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00298" y="214290"/>
            <a:ext cx="3765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СТАТИСТИЧЕСКИЕ ДАННЫЕ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0" y="1357298"/>
            <a:ext cx="9163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2.3. Численность инвалидов, состоящих на учете</a:t>
            </a:r>
            <a:r>
              <a:rPr lang="ru-RU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лечебно-профилактического учреждения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2071678"/>
          <a:ext cx="8501121" cy="4430716"/>
        </p:xfrm>
        <a:graphic>
          <a:graphicData uri="http://schemas.openxmlformats.org/drawingml/2006/table">
            <a:tbl>
              <a:tblPr/>
              <a:tblGrid>
                <a:gridCol w="1679233"/>
                <a:gridCol w="1154473"/>
                <a:gridCol w="1049522"/>
                <a:gridCol w="1259425"/>
                <a:gridCol w="1154473"/>
                <a:gridCol w="1154473"/>
                <a:gridCol w="1049522"/>
              </a:tblGrid>
              <a:tr h="1654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Группа     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инвалидности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Взрослые 18 лет и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старше         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Дети-инвалиды    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Инвалиды     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вследствие аварии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на Чернобыльской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АЭС            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4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За год,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предшест-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вующий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отчетному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За 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отчетный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период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За год,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предшест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-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вующий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отчетному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За    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отчетный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период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За год,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предшест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-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вующий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отчетному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За 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отчетный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период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I группа   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II группа  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III группа 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Всего         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533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554</a:t>
                      </a: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latin typeface="Calibri" pitchFamily="34" charset="0"/>
                      </a:endParaRPr>
                    </a:p>
                  </a:txBody>
                  <a:tcPr marL="47037" marR="47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18000"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00298" y="214290"/>
            <a:ext cx="3765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СТАТИСТИЧЕСКИЕ ДАННЫЕ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142844" y="714356"/>
            <a:ext cx="90011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3. Показатели здоровья населения, проживающего в районе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обслуживания поликлиники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1071546"/>
            <a:ext cx="68580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3.1. Дети (до 14 лет включительно).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Численность детей до 14 лет: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34758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2844" y="1500174"/>
          <a:ext cx="8858311" cy="5047488"/>
        </p:xfrm>
        <a:graphic>
          <a:graphicData uri="http://schemas.openxmlformats.org/drawingml/2006/table">
            <a:tbl>
              <a:tblPr/>
              <a:tblGrid>
                <a:gridCol w="672783"/>
                <a:gridCol w="3924569"/>
                <a:gridCol w="1121305"/>
                <a:gridCol w="1794088"/>
                <a:gridCol w="1345566"/>
              </a:tblGrid>
              <a:tr h="449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N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600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Наименование показателя    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Отчетный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период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Данные за год,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предшествующий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отчетному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Динамика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изменений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показателя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1.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Зарегистрировано заболеваний -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всего                      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85522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+9.8%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2.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Инфекционные и паразитарные   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                   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1475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-20 %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3.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Новообразования            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279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600" dirty="0">
                        <a:latin typeface="Calibri" pitchFamily="34" charset="0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4.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эндокринной системы,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расстройства питания и нарушения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обмена веществ             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910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+177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5.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Психические расстройства    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и расстройства поведения   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6.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нервной системы    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3698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+46,5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7.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системы кровообращения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575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+28,4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8.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Цереброваскулярные болезни 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9.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Острые респираторные инфекции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нижних дыхательных путей   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546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5,5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25000"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689" y="1785926"/>
          <a:ext cx="8644029" cy="3364992"/>
        </p:xfrm>
        <a:graphic>
          <a:graphicData uri="http://schemas.openxmlformats.org/drawingml/2006/table">
            <a:tbl>
              <a:tblPr/>
              <a:tblGrid>
                <a:gridCol w="672783"/>
                <a:gridCol w="3924569"/>
                <a:gridCol w="1121305"/>
                <a:gridCol w="1794088"/>
                <a:gridCol w="1131284"/>
              </a:tblGrid>
              <a:tr h="209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10.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органов пищеварения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3502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48,2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11. </a:t>
                      </a:r>
                      <a:endParaRPr lang="ru-RU" sz="160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костно-мышечной системы и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соединительной ткани       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4767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21,3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12.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мочеполовой системы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1891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-11,4%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13.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глаза и его придаточного </a:t>
                      </a:r>
                      <a:b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аппарата                         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6868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15,3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14.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Врожденные аномалии (пороки 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развития), деформации и     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хромосомные нарушения      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994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13,2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15.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Травмы, отравления и некоторые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другие последствия воздействия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внешних причин             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447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8,8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00298" y="214290"/>
            <a:ext cx="3765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СТАТИСТИЧЕСКИЕ ДАННЫЕ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689" y="928670"/>
          <a:ext cx="8644029" cy="841248"/>
        </p:xfrm>
        <a:graphic>
          <a:graphicData uri="http://schemas.openxmlformats.org/drawingml/2006/table">
            <a:tbl>
              <a:tblPr/>
              <a:tblGrid>
                <a:gridCol w="672783"/>
                <a:gridCol w="3924569"/>
                <a:gridCol w="1121305"/>
                <a:gridCol w="1794088"/>
                <a:gridCol w="1131284"/>
              </a:tblGrid>
              <a:tr h="449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N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600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Наименование показателя     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Отчетный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период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Данные за год,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предшествующий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отчетному     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Динамика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изменений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показателя</a:t>
                      </a:r>
                    </a:p>
                  </a:txBody>
                  <a:tcPr marL="34085" marR="34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1428736"/>
          <a:ext cx="8786873" cy="5271236"/>
        </p:xfrm>
        <a:graphic>
          <a:graphicData uri="http://schemas.openxmlformats.org/drawingml/2006/table">
            <a:tbl>
              <a:tblPr/>
              <a:tblGrid>
                <a:gridCol w="591662"/>
                <a:gridCol w="3451362"/>
                <a:gridCol w="986104"/>
                <a:gridCol w="1577765"/>
                <a:gridCol w="2179980"/>
              </a:tblGrid>
              <a:tr h="1067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N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600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Наименование показателя        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Отчетный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период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Данные за год,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предшествующий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отчетному   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Динамика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изменений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показателя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1.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Зарегистрировано заболеваний -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всего                          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8665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85,6%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2.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Инфекционные и паразитарные 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                       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97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213%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3.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Новообразования                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75,6%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14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4.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эндокринной системы, 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расстройства питания и нарушения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обмена веществ                 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242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133%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5.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нервной системы        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686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87,5%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6.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системы кровообращения 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201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70,2%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7.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Цереброваскулярные болезни     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4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8.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Острые респираторные инфекции    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нижних дыхательных путей       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latin typeface="Calibri" pitchFamily="34" charset="0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9.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органов пищеварения      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482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98%</a:t>
                      </a:r>
                    </a:p>
                  </a:txBody>
                  <a:tcPr marL="45824" marR="458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85794"/>
            <a:ext cx="3587392" cy="754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3.2. Дети (15-17 лет включительно)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Численность детей 15-17 лет: 5842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298" y="214290"/>
            <a:ext cx="3765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СТАТИСТИЧЕСКИЕ ДАННЫЕ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2571744"/>
          <a:ext cx="8715436" cy="2243328"/>
        </p:xfrm>
        <a:graphic>
          <a:graphicData uri="http://schemas.openxmlformats.org/drawingml/2006/table">
            <a:tbl>
              <a:tblPr/>
              <a:tblGrid>
                <a:gridCol w="661932"/>
                <a:gridCol w="3861269"/>
                <a:gridCol w="1103219"/>
                <a:gridCol w="1765152"/>
                <a:gridCol w="1323864"/>
              </a:tblGrid>
              <a:tr h="2999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10. 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костно-мышечной системы и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соединительной ткани             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1183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85,2%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11. 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мочеполовой системы      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286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46,5%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9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12. 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Болезни глаза и его придаточного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аппарата                         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1282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72,1%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8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13. 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Травмы, отравления и некоторые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другие последствия воздействия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внешних причин                   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118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72,2%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00298" y="214290"/>
            <a:ext cx="3765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СТАТИСТИЧЕСКИЕ ДАННЫЕ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2" y="1714488"/>
          <a:ext cx="8715436" cy="841248"/>
        </p:xfrm>
        <a:graphic>
          <a:graphicData uri="http://schemas.openxmlformats.org/drawingml/2006/table">
            <a:tbl>
              <a:tblPr/>
              <a:tblGrid>
                <a:gridCol w="661932"/>
                <a:gridCol w="3861269"/>
                <a:gridCol w="1103219"/>
                <a:gridCol w="1765152"/>
                <a:gridCol w="1323864"/>
              </a:tblGrid>
              <a:tr h="4498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N 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600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Наименование показателя          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Отчетный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период  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Данные за год,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предшествующий</a:t>
                      </a:r>
                      <a:b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latin typeface="Calibri" pitchFamily="34" charset="0"/>
                          <a:ea typeface="Times New Roman"/>
                          <a:cs typeface="Times New Roman"/>
                        </a:rPr>
                        <a:t>отчетному     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Динамика 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изменений </a:t>
                      </a:r>
                      <a:b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показателя</a:t>
                      </a:r>
                    </a:p>
                  </a:txBody>
                  <a:tcPr marL="40751" marR="407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15000"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675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Комментируя данные по заболеваемости детей и подростков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b="0" i="0" u="sng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500" u="sng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/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Из приведенных выше данных видно что в структуре заболеваемости детей и подростков 64% составляют заболевания органов дыхания (ОРВИ). </a:t>
            </a:r>
          </a:p>
          <a:p>
            <a:pPr lvl="0" algn="just"/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Второе место – заболевания глаз</a:t>
            </a:r>
            <a:r>
              <a:rPr lang="en-US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что составляет 8% у детей и 14</a:t>
            </a:r>
            <a:r>
              <a:rPr lang="en-US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7% у подростков. </a:t>
            </a:r>
          </a:p>
          <a:p>
            <a:pPr lvl="0" algn="just"/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Далее следуют болезни костно-мышечной системы – 5</a:t>
            </a:r>
            <a:r>
              <a:rPr lang="en-US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6% у детей и 13</a:t>
            </a:r>
            <a:r>
              <a:rPr lang="en-US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6% у подростков. </a:t>
            </a:r>
          </a:p>
          <a:p>
            <a:pPr lvl="0" algn="just"/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Болезни нервной системы – 4</a:t>
            </a:r>
            <a:r>
              <a:rPr lang="en-US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,3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% у детей и 7</a:t>
            </a:r>
            <a:r>
              <a:rPr lang="en-US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,9%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у подростков.</a:t>
            </a:r>
          </a:p>
          <a:p>
            <a:pPr lvl="0" algn="just"/>
            <a:endParaRPr lang="ru-RU" sz="16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/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Анализируя количество заболеваний у детей и подростков по сравнению с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2013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годом</a:t>
            </a:r>
            <a:r>
              <a:rPr lang="en-US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обращает на себя внимание увеличение на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…общего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количества заболеваний за отчетный период. Увеличение прежде всего связано с увеличением уровня </a:t>
            </a:r>
            <a:r>
              <a:rPr lang="ru-RU" sz="16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выявляемости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заболеваний в следствие проведения углубленной диспансеризации по шести возрастным группам (в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2013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году углубленная диспансеризация проводилась только подросткам 14-ти лет). Уменьшение количества инфекционных заболеваний у детей на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…%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по сравнению с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2013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годом связано с общей эпидемиологической обстановкой в городе</a:t>
            </a:r>
            <a:r>
              <a:rPr lang="en-US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так как в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2013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году были отмечены вспышки </a:t>
            </a:r>
            <a:r>
              <a:rPr lang="ru-RU" sz="16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ротовирусной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инфекции и ветряной оспы.</a:t>
            </a:r>
            <a:endParaRPr lang="en-US" sz="16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Значительный рост детей с эндокринологической патологией</a:t>
            </a:r>
            <a:r>
              <a:rPr kumimoji="0" lang="en-US" sz="1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зарегистрированный в 2013</a:t>
            </a:r>
            <a:r>
              <a:rPr kumimoji="0" lang="ru-RU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году</a:t>
            </a:r>
            <a:r>
              <a:rPr lang="en-US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является относительным,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и не связан с повышением заболеваемости</a:t>
            </a:r>
            <a:r>
              <a:rPr lang="en-US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а связан с перераспределением 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диспансерных групп между врачами-эндокринологами вновь образованных амбулаторных центров.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Увеличение заболеваемости органов зрения среди детей и подростков обусловлено увеличением зрительной нагрузки в связи с бесконтрольным пользованием компьютером</a:t>
            </a:r>
            <a:r>
              <a:rPr lang="en-US" sz="1600" dirty="0" smtClean="0">
                <a:latin typeface="Calibri" pitchFamily="34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электронными играми</a:t>
            </a:r>
            <a:r>
              <a:rPr lang="en-US" sz="1600" dirty="0" smtClean="0">
                <a:latin typeface="Calibri" pitchFamily="34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несоблюдением светового режима</a:t>
            </a:r>
            <a:r>
              <a:rPr lang="en-US" sz="1600" dirty="0" smtClean="0">
                <a:latin typeface="Calibri" pitchFamily="34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и т.д. 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К</a:t>
            </a:r>
            <a:r>
              <a:rPr kumimoji="0" lang="ru-RU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 сожалению</a:t>
            </a:r>
            <a:r>
              <a:rPr kumimoji="0" lang="en-US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начиная с 7-8-летнего возраста</a:t>
            </a:r>
            <a:r>
              <a:rPr kumimoji="0" lang="en-US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данная патология имеет тенденцию к увеличению.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Также рост заболеваний костно-мышечной системы связан с отсутствием дозированных физических нагрузок и ведением малоактивного образа жизни среди детского и подросткового населения</a:t>
            </a:r>
            <a:r>
              <a:rPr kumimoji="0" lang="en-US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: </a:t>
            </a:r>
            <a:r>
              <a:rPr kumimoji="0" lang="ru-RU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синдром гиподинамии</a:t>
            </a:r>
            <a:r>
              <a:rPr kumimoji="0" lang="en-US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что приводит также к росту заболеваний нервной системы и органов пищеварения.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30000"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142852"/>
            <a:ext cx="4600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МЫ РАДЫ КАЖДОМУ ПАЦИЕНТУ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" y="692696"/>
            <a:ext cx="873303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Calibri" pitchFamily="34" charset="0"/>
              </a:rPr>
              <a:t>В ЦЕЛЯХ ПОВЫШЕНИЯ ДОСТУПНОСТИ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ru-RU" dirty="0" smtClean="0">
                <a:latin typeface="Calibri" pitchFamily="34" charset="0"/>
              </a:rPr>
              <a:t>А ТАК ЖЕ ДЛЯ ОПЕРАТИВНОГО РЕШЕНИЯ </a:t>
            </a:r>
          </a:p>
          <a:p>
            <a:pPr algn="ctr"/>
            <a:r>
              <a:rPr lang="ru-RU" dirty="0" smtClean="0">
                <a:latin typeface="Calibri" pitchFamily="34" charset="0"/>
              </a:rPr>
              <a:t>ПАЦИЕНТАМИ ВОЗНИКАЮЩИХ У НИХ ВОПРОСОВ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ru-RU" dirty="0" smtClean="0">
                <a:latin typeface="Calibri" pitchFamily="34" charset="0"/>
              </a:rPr>
              <a:t>В ХОЛЛАХ АЦ (ВКЛЮЧАЯ ФИЛИАЛЫ)</a:t>
            </a:r>
          </a:p>
          <a:p>
            <a:pPr algn="ctr"/>
            <a:r>
              <a:rPr lang="ru-RU" dirty="0" smtClean="0">
                <a:latin typeface="Calibri" pitchFamily="34" charset="0"/>
              </a:rPr>
              <a:t>УСТАНОВЛЕНЫ СТОЙКИ ДЕЖУРНЫХ </a:t>
            </a:r>
            <a:r>
              <a:rPr lang="ru-RU" dirty="0" smtClean="0">
                <a:latin typeface="Calibri" pitchFamily="34" charset="0"/>
              </a:rPr>
              <a:t>АДМИНИСТРАТОРОВ</a:t>
            </a:r>
          </a:p>
          <a:p>
            <a:pPr algn="ctr"/>
            <a:endParaRPr lang="ru-RU" dirty="0" smtClean="0">
              <a:latin typeface="Calibri" pitchFamily="34" charset="0"/>
            </a:endParaRPr>
          </a:p>
          <a:p>
            <a:pPr algn="ctr"/>
            <a:r>
              <a:rPr lang="ru-RU" dirty="0" smtClean="0">
                <a:latin typeface="Calibri" pitchFamily="34" charset="0"/>
              </a:rPr>
              <a:t>В 2014 ГОДУ СТОЙКА ДЕЖУРНОГО АДМИНИСТРАТОРА В ДГП № 140 ОСНАЩЕНА ВСЕЙ </a:t>
            </a:r>
          </a:p>
          <a:p>
            <a:pPr algn="ctr"/>
            <a:r>
              <a:rPr lang="ru-RU" dirty="0" smtClean="0">
                <a:latin typeface="Calibri" pitchFamily="34" charset="0"/>
              </a:rPr>
              <a:t>НЕОБХОДИМОЙ</a:t>
            </a:r>
            <a:r>
              <a:rPr lang="ru-RU" dirty="0" smtClean="0">
                <a:latin typeface="Calibri" pitchFamily="34" charset="0"/>
              </a:rPr>
              <a:t>ДЛЯ ОПЕРАТИВНОГО РЕШЕНИЯ ВОПРОСОВ ПАЦИЕНТОВ ТЕХНИКОЙ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4098" name="Picture 2" descr="G:\ФОТКИ\IMG_2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492896"/>
            <a:ext cx="5184575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2000"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Box 18"/>
          <p:cNvSpPr txBox="1">
            <a:spLocks noChangeArrowheads="1"/>
          </p:cNvSpPr>
          <p:nvPr/>
        </p:nvSpPr>
        <p:spPr bwMode="auto">
          <a:xfrm>
            <a:off x="7000875" y="2428868"/>
            <a:ext cx="21431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ДГП 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141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(филиал № 2)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7" name="TextBox 21"/>
          <p:cNvSpPr txBox="1">
            <a:spLocks noChangeArrowheads="1"/>
          </p:cNvSpPr>
          <p:nvPr/>
        </p:nvSpPr>
        <p:spPr bwMode="auto">
          <a:xfrm>
            <a:off x="142844" y="2428868"/>
            <a:ext cx="21431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ДГП 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78 (филиал № 1)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9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214686"/>
            <a:ext cx="2524156" cy="20002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0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000" y="3214686"/>
            <a:ext cx="2524156" cy="20002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441" name="Text Box 22"/>
          <p:cNvSpPr txBox="1">
            <a:spLocks noChangeArrowheads="1"/>
          </p:cNvSpPr>
          <p:nvPr/>
        </p:nvSpPr>
        <p:spPr bwMode="auto">
          <a:xfrm>
            <a:off x="1455738" y="639763"/>
            <a:ext cx="59959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8442" name="Text Box 23"/>
          <p:cNvSpPr txBox="1">
            <a:spLocks noChangeArrowheads="1"/>
          </p:cNvSpPr>
          <p:nvPr/>
        </p:nvSpPr>
        <p:spPr bwMode="auto">
          <a:xfrm>
            <a:off x="-571536" y="0"/>
            <a:ext cx="1050138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Calibri" pitchFamily="34" charset="0"/>
              </a:rPr>
              <a:t>Состав </a:t>
            </a:r>
            <a:r>
              <a:rPr lang="ru-RU" sz="2400" b="1" dirty="0" smtClean="0">
                <a:latin typeface="Calibri" pitchFamily="34" charset="0"/>
              </a:rPr>
              <a:t>амбулаторно-поликлинического центра</a:t>
            </a:r>
          </a:p>
          <a:p>
            <a:pPr algn="ctr">
              <a:spcBef>
                <a:spcPct val="50000"/>
              </a:spcBef>
            </a:pPr>
            <a:r>
              <a:rPr lang="ru-RU" sz="2400" b="1" dirty="0" smtClean="0">
                <a:latin typeface="Calibri" pitchFamily="34" charset="0"/>
              </a:rPr>
              <a:t>ГБУЗ «ДГП</a:t>
            </a:r>
            <a:r>
              <a:rPr lang="ru-RU" sz="2400" b="1" dirty="0">
                <a:latin typeface="Calibri" pitchFamily="34" charset="0"/>
              </a:rPr>
              <a:t>№140 ДЗМ»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5214950"/>
            <a:ext cx="29994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/>
              <a:t>б-р</a:t>
            </a:r>
            <a:r>
              <a:rPr lang="ru-RU" sz="1600" dirty="0" smtClean="0"/>
              <a:t> Яна Райниса д. 4 корп. 6</a:t>
            </a:r>
          </a:p>
          <a:p>
            <a:r>
              <a:rPr lang="ru-RU" sz="1600" dirty="0" smtClean="0"/>
              <a:t>И.О. заведующего </a:t>
            </a:r>
            <a:r>
              <a:rPr lang="ru-RU" sz="1600" dirty="0" smtClean="0"/>
              <a:t>филиалом</a:t>
            </a:r>
          </a:p>
          <a:p>
            <a:r>
              <a:rPr lang="ru-RU" sz="1600" i="1" dirty="0" smtClean="0">
                <a:solidFill>
                  <a:schemeClr val="accent1"/>
                </a:solidFill>
              </a:rPr>
              <a:t>Холодов Дмитрий Игоревич</a:t>
            </a:r>
            <a:endParaRPr lang="ru-RU" sz="1600" i="1" dirty="0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27784" y="3501008"/>
            <a:ext cx="38547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	ул. </a:t>
            </a:r>
            <a:r>
              <a:rPr lang="ru-RU" sz="1600" dirty="0" err="1" smtClean="0"/>
              <a:t>Митинская</a:t>
            </a:r>
            <a:r>
              <a:rPr lang="ru-RU" sz="1600" dirty="0" smtClean="0"/>
              <a:t> д. 34</a:t>
            </a:r>
          </a:p>
          <a:p>
            <a:r>
              <a:rPr lang="ru-RU" sz="1600" dirty="0" smtClean="0"/>
              <a:t>	    Главный врач</a:t>
            </a:r>
            <a:r>
              <a:rPr lang="en-US" sz="1600" dirty="0" smtClean="0"/>
              <a:t>: </a:t>
            </a:r>
            <a:endParaRPr lang="ru-RU" sz="1600" dirty="0" smtClean="0"/>
          </a:p>
          <a:p>
            <a:r>
              <a:rPr lang="ru-RU" sz="1600" i="1" dirty="0" smtClean="0">
                <a:solidFill>
                  <a:schemeClr val="accent1"/>
                </a:solidFill>
              </a:rPr>
              <a:t>Чередникова Татьяна Александровна</a:t>
            </a:r>
            <a:endParaRPr lang="ru-RU" sz="1600" i="1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52120" y="5214950"/>
            <a:ext cx="34918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/>
              <a:t>Ангелов пер. д. 9 корп. 1</a:t>
            </a:r>
          </a:p>
          <a:p>
            <a:pPr algn="r"/>
            <a:r>
              <a:rPr lang="ru-RU" sz="1600" dirty="0" smtClean="0"/>
              <a:t>И.О. заведующей </a:t>
            </a:r>
            <a:r>
              <a:rPr lang="ru-RU" sz="1600" dirty="0" smtClean="0"/>
              <a:t>филиалом</a:t>
            </a:r>
          </a:p>
          <a:p>
            <a:pPr algn="r"/>
            <a:r>
              <a:rPr lang="ru-RU" sz="1600" i="1" dirty="0" smtClean="0">
                <a:solidFill>
                  <a:schemeClr val="accent1"/>
                </a:solidFill>
              </a:rPr>
              <a:t>Голикова Наталья Владиславовна</a:t>
            </a:r>
            <a:endParaRPr lang="ru-RU" sz="1600" i="1" dirty="0">
              <a:solidFill>
                <a:schemeClr val="accent1"/>
              </a:solidFill>
            </a:endParaRPr>
          </a:p>
        </p:txBody>
      </p:sp>
      <p:sp>
        <p:nvSpPr>
          <p:cNvPr id="15" name="Стрелка углом 14"/>
          <p:cNvSpPr/>
          <p:nvPr/>
        </p:nvSpPr>
        <p:spPr>
          <a:xfrm rot="16200000" flipH="1">
            <a:off x="2071670" y="2357430"/>
            <a:ext cx="857256" cy="857256"/>
          </a:xfrm>
          <a:prstGeom prst="ben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6215074" y="2357430"/>
            <a:ext cx="857256" cy="857256"/>
          </a:xfrm>
          <a:prstGeom prst="ben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3347864" y="4869160"/>
            <a:ext cx="273630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00B050"/>
                </a:solidFill>
                <a:latin typeface="Calibri" pitchFamily="34" charset="0"/>
              </a:rPr>
              <a:t>Общая численность </a:t>
            </a:r>
            <a:r>
              <a:rPr lang="ru-RU" altLang="ru-RU" sz="2000" dirty="0" smtClean="0">
                <a:solidFill>
                  <a:srgbClr val="00B050"/>
                </a:solidFill>
                <a:latin typeface="Calibri" pitchFamily="34" charset="0"/>
              </a:rPr>
              <a:t>прикрепленного </a:t>
            </a:r>
            <a:r>
              <a:rPr lang="ru-RU" altLang="ru-RU" sz="2000" dirty="0">
                <a:solidFill>
                  <a:srgbClr val="00B050"/>
                </a:solidFill>
                <a:latin typeface="Calibri" pitchFamily="34" charset="0"/>
              </a:rPr>
              <a:t>населения                          </a:t>
            </a:r>
          </a:p>
          <a:p>
            <a:pPr algn="ctr"/>
            <a:r>
              <a:rPr lang="ru-RU" altLang="ru-RU" sz="2400" dirty="0" smtClean="0">
                <a:solidFill>
                  <a:srgbClr val="FF0000"/>
                </a:solidFill>
                <a:latin typeface="Calibri" pitchFamily="34" charset="0"/>
              </a:rPr>
              <a:t>40 600</a:t>
            </a:r>
          </a:p>
          <a:p>
            <a:pPr algn="ctr"/>
            <a:r>
              <a:rPr lang="ru-RU" altLang="ru-RU" sz="2400" dirty="0" smtClean="0">
                <a:solidFill>
                  <a:schemeClr val="accent1"/>
                </a:solidFill>
                <a:latin typeface="Calibri" pitchFamily="34" charset="0"/>
              </a:rPr>
              <a:t>человек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1196752"/>
            <a:ext cx="3240360" cy="21602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 spd="slow" advClick="0" advTm="22526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4612" y="214290"/>
            <a:ext cx="33347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КОМФОРТ И УДОБСТВО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764704"/>
            <a:ext cx="82678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Calibri" pitchFamily="34" charset="0"/>
              </a:rPr>
              <a:t>В ПОМЕЩЕНИЯХ АЦ (ВКЛЮЧАЯ ФИЛИАЛЫ) ДЛЯ </a:t>
            </a:r>
            <a:r>
              <a:rPr lang="ru-RU" dirty="0" smtClean="0">
                <a:latin typeface="Calibri" pitchFamily="34" charset="0"/>
              </a:rPr>
              <a:t>НАШИХ МАЛЕНЬКИХ ПАЦИЕНТОВ</a:t>
            </a:r>
          </a:p>
          <a:p>
            <a:pPr algn="ctr"/>
            <a:r>
              <a:rPr lang="ru-RU" dirty="0" smtClean="0">
                <a:latin typeface="Calibri" pitchFamily="34" charset="0"/>
              </a:rPr>
              <a:t>И ИХ РОДИТЕЛЕЙ ОБОРУДОВАНЫ ЗОНЫ КОМФОРТНОГО ПРЕБЫВАНИЯ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7" name="Рисунок 6" descr="IMG_01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340768"/>
            <a:ext cx="3851920" cy="28889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_01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412776"/>
            <a:ext cx="3936437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5" name="Picture 5" descr="G:\ФОТКИ\IMG_23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205560"/>
            <a:ext cx="3536587" cy="2652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Click="0" advTm="10000">
    <p:pull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4612" y="214290"/>
            <a:ext cx="33347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КОМФОРТ И УДОБСТВО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224" y="764704"/>
            <a:ext cx="90165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Calibri" pitchFamily="34" charset="0"/>
              </a:rPr>
              <a:t>В ПОМЕЩЕНИЯХ АЦ (ВКЛЮЧАЯ ФИЛИАЛЫ) </a:t>
            </a:r>
            <a:r>
              <a:rPr lang="ru-RU" dirty="0" smtClean="0">
                <a:latin typeface="Calibri" pitchFamily="34" charset="0"/>
              </a:rPr>
              <a:t>ДЛЯ УДОБСТВА ПОСЕТИТЕЛЕЙ УСТАНОВЛЕНЫ </a:t>
            </a:r>
          </a:p>
          <a:p>
            <a:pPr algn="ctr"/>
            <a:r>
              <a:rPr lang="ru-RU" dirty="0" smtClean="0">
                <a:latin typeface="Calibri" pitchFamily="34" charset="0"/>
              </a:rPr>
              <a:t>ТОРГОВЫЕ АППАРАТЫ С БЕЗАЛКОГОЛЬНЫМИ НАПИТКАМИ  И ЛЕГКИМИ ЗАКУСКАМИ 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6146" name="Picture 2" descr="G:\ФОТКИ\IMG_23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700808"/>
            <a:ext cx="3312368" cy="44164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Click="0" advTm="10000">
    <p:pull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85720" y="1785926"/>
            <a:ext cx="8643938" cy="383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173038" indent="457200" algn="just"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Открытие  дневного стационара 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на 6 </a:t>
            </a:r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коек восстановительного профиля; ( в настоящее время подготовлен пакет документов для получения медицинской лицензии)</a:t>
            </a:r>
          </a:p>
          <a:p>
            <a:pPr marL="173038" indent="457200" algn="just">
              <a:spcBef>
                <a:spcPts val="300"/>
              </a:spcBef>
              <a:buFont typeface="Wingdings" pitchFamily="2" charset="2"/>
              <a:buChar char="Ø"/>
            </a:pPr>
            <a:endParaRPr lang="ru-RU" sz="1600" dirty="0">
              <a:latin typeface="Calibri" pitchFamily="34" charset="0"/>
              <a:cs typeface="Times New Roman" pitchFamily="18" charset="0"/>
            </a:endParaRPr>
          </a:p>
          <a:p>
            <a:pPr marL="173038" indent="457200" algn="just"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 Введение  в строй бассейна с предварительным замкнутым циклом водоподготовки ( с использованием ультрафиолетового фильтра и исключением применения </a:t>
            </a:r>
            <a:r>
              <a:rPr lang="ru-RU" sz="1600" dirty="0" err="1" smtClean="0">
                <a:latin typeface="Calibri" pitchFamily="34" charset="0"/>
                <a:cs typeface="Times New Roman" pitchFamily="18" charset="0"/>
              </a:rPr>
              <a:t>хлоросодержащих</a:t>
            </a:r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 продуктов), для проведения лечебной физкультуры в бассейне , включая грудных детей  ;</a:t>
            </a:r>
          </a:p>
          <a:p>
            <a:pPr marL="173038" indent="457200" algn="just">
              <a:spcBef>
                <a:spcPts val="300"/>
              </a:spcBef>
              <a:buFont typeface="Wingdings" pitchFamily="2" charset="2"/>
              <a:buChar char="Ø"/>
            </a:pPr>
            <a:endParaRPr lang="ru-RU" sz="1600" dirty="0">
              <a:latin typeface="Calibri" pitchFamily="34" charset="0"/>
              <a:cs typeface="Times New Roman" pitchFamily="18" charset="0"/>
            </a:endParaRPr>
          </a:p>
          <a:p>
            <a:pPr marL="173038" indent="457200" algn="just"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Организация работы эндоскопического кабинета для проведения обследований детского населения средней и старшей возрастных групп;</a:t>
            </a:r>
          </a:p>
          <a:p>
            <a:pPr marL="173038" indent="457200" algn="just">
              <a:spcBef>
                <a:spcPts val="300"/>
              </a:spcBef>
            </a:pPr>
            <a:endParaRPr lang="ru-RU" sz="1600" dirty="0" smtClean="0">
              <a:latin typeface="Calibri" pitchFamily="34" charset="0"/>
              <a:cs typeface="Times New Roman" pitchFamily="18" charset="0"/>
            </a:endParaRPr>
          </a:p>
          <a:p>
            <a:pPr marL="173038" indent="457200" algn="just"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Calibri" pitchFamily="34" charset="0"/>
                <a:cs typeface="Times New Roman" pitchFamily="18" charset="0"/>
              </a:rPr>
              <a:t>Организация «школы» пропаганды здорового образа жизни на базах образовательных учреждений прикреплённых на медобслуживание к амбулаторному центру № 140. </a:t>
            </a:r>
          </a:p>
          <a:p>
            <a:pPr marL="173038" indent="457200" algn="just">
              <a:spcBef>
                <a:spcPts val="300"/>
              </a:spcBef>
              <a:buFont typeface="Wingdings" pitchFamily="2" charset="2"/>
              <a:buChar char="Ø"/>
            </a:pPr>
            <a:endParaRPr lang="ru-RU" sz="1600" dirty="0">
              <a:latin typeface="Calibri" pitchFamily="34" charset="0"/>
              <a:cs typeface="Times New Roman" pitchFamily="18" charset="0"/>
            </a:endParaRPr>
          </a:p>
          <a:p>
            <a:pPr marL="173038" indent="457200" algn="just">
              <a:spcBef>
                <a:spcPts val="300"/>
              </a:spcBef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6" name="Text Box 5"/>
          <p:cNvSpPr txBox="1">
            <a:spLocks noChangeArrowheads="1"/>
          </p:cNvSpPr>
          <p:nvPr/>
        </p:nvSpPr>
        <p:spPr bwMode="auto">
          <a:xfrm>
            <a:off x="1071538" y="285728"/>
            <a:ext cx="7143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latin typeface="Calibri" pitchFamily="34" charset="0"/>
              </a:rPr>
              <a:t>Перспективы развития амбулаторного центра</a:t>
            </a:r>
            <a:endParaRPr lang="ru-RU" sz="2400" b="1" dirty="0">
              <a:latin typeface="Calibri" pitchFamily="34" charset="0"/>
            </a:endParaRPr>
          </a:p>
        </p:txBody>
      </p:sp>
    </p:spTree>
  </p:cSld>
  <p:clrMapOvr>
    <a:masterClrMapping/>
  </p:clrMapOvr>
  <p:transition spd="slow" advClick="0" advTm="12000">
    <p:pull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357158" y="1785926"/>
            <a:ext cx="8429684" cy="3071834"/>
          </a:xfrm>
          <a:prstGeom prst="wedgeRoundRectCallou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214554"/>
            <a:ext cx="84296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alibri" pitchFamily="34" charset="0"/>
                <a:cs typeface="Times New Roman" pitchFamily="18" charset="0"/>
              </a:rPr>
              <a:t>Объединение трех самостоятельных поликлиник в одно лечебно-профилактическое учреждение позволило успешно решить вопросы  </a:t>
            </a:r>
            <a:r>
              <a:rPr lang="ru-RU" b="1" dirty="0" smtClean="0">
                <a:latin typeface="Calibri" pitchFamily="34" charset="0"/>
                <a:cs typeface="Times New Roman" pitchFamily="18" charset="0"/>
              </a:rPr>
              <a:t>оптимизации использования медицинского оборудования и имущественного комплекса</a:t>
            </a:r>
            <a:r>
              <a:rPr lang="ru-RU" dirty="0" smtClean="0">
                <a:latin typeface="Calibri" pitchFamily="34" charset="0"/>
                <a:cs typeface="Times New Roman" pitchFamily="18" charset="0"/>
              </a:rPr>
              <a:t>, повысило эффективность использования </a:t>
            </a:r>
            <a:r>
              <a:rPr lang="ru-RU" b="1" dirty="0" smtClean="0">
                <a:latin typeface="Calibri" pitchFamily="34" charset="0"/>
                <a:cs typeface="Times New Roman" pitchFamily="18" charset="0"/>
              </a:rPr>
              <a:t>кадровых ресурсов</a:t>
            </a:r>
            <a:r>
              <a:rPr lang="ru-RU" dirty="0" smtClean="0">
                <a:latin typeface="Calibri" pitchFamily="34" charset="0"/>
                <a:cs typeface="Times New Roman" pitchFamily="18" charset="0"/>
              </a:rPr>
              <a:t>, в том числе оптимизировало численность медицинских работников, повысило уровень непрерывного профессионального образования, а так же увеличило эффективность административно-хозяйственной деятельности учреждения.</a:t>
            </a:r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Прямоугольник 2"/>
          <p:cNvSpPr>
            <a:spLocks noChangeArrowheads="1"/>
          </p:cNvSpPr>
          <p:nvPr/>
        </p:nvSpPr>
        <p:spPr bwMode="auto">
          <a:xfrm>
            <a:off x="1142976" y="1000108"/>
            <a:ext cx="70723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indent="361950" algn="ctr"/>
            <a:r>
              <a:rPr lang="ru-RU" sz="4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Click="0" advTm="15163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8643938" cy="4929202"/>
          </a:xfrm>
        </p:spPr>
        <p:txBody>
          <a:bodyPr>
            <a:normAutofit lnSpcReduction="10000"/>
          </a:bodyPr>
          <a:lstStyle/>
          <a:p>
            <a:pPr marL="177800" indent="546100" algn="just" eaLnBrk="1" hangingPunct="1">
              <a:spcBef>
                <a:spcPct val="0"/>
              </a:spcBef>
              <a:buFont typeface="Arial" charset="0"/>
              <a:buNone/>
            </a:pPr>
            <a:endParaRPr lang="ru-RU" sz="1600" dirty="0" smtClean="0">
              <a:cs typeface="Times New Roman" pitchFamily="18" charset="0"/>
            </a:endParaRPr>
          </a:p>
          <a:p>
            <a:pPr marL="177800" indent="546100" algn="just">
              <a:spcBef>
                <a:spcPct val="0"/>
              </a:spcBef>
              <a:buNone/>
            </a:pPr>
            <a:r>
              <a:rPr lang="ru-RU" sz="2000" b="1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Calibri" pitchFamily="34" charset="0"/>
                <a:cs typeface="Times New Roman" pitchFamily="18" charset="0"/>
              </a:rPr>
              <a:t>Территориально ГБУЗ ДГП №140 с филиалами расположена в двух районах Северо-Западного Административного округа города Москвы – Митино и Тушино. Численность прикрепленного населения – </a:t>
            </a:r>
            <a:r>
              <a:rPr lang="ru-RU" sz="2000" b="1" dirty="0" smtClean="0">
                <a:latin typeface="Calibri" pitchFamily="34" charset="0"/>
                <a:cs typeface="Times New Roman" pitchFamily="18" charset="0"/>
              </a:rPr>
              <a:t>40600 </a:t>
            </a:r>
            <a:r>
              <a:rPr lang="ru-RU" sz="2000" dirty="0" smtClean="0">
                <a:latin typeface="Calibri" pitchFamily="34" charset="0"/>
                <a:cs typeface="Times New Roman" pitchFamily="18" charset="0"/>
              </a:rPr>
              <a:t>человек. Из них </a:t>
            </a:r>
            <a:r>
              <a:rPr lang="ru-RU" sz="2000" b="1" dirty="0" smtClean="0">
                <a:latin typeface="Calibri" pitchFamily="34" charset="0"/>
                <a:cs typeface="Times New Roman" pitchFamily="18" charset="0"/>
              </a:rPr>
              <a:t>28900</a:t>
            </a:r>
            <a:r>
              <a:rPr lang="ru-RU" sz="2000" dirty="0" smtClean="0">
                <a:latin typeface="Calibri" pitchFamily="34" charset="0"/>
                <a:cs typeface="Times New Roman" pitchFamily="18" charset="0"/>
              </a:rPr>
              <a:t> детей обслуживаются в ДГП 140 и филиале 2 микрорайона Митино и </a:t>
            </a:r>
            <a:r>
              <a:rPr lang="ru-RU" sz="2000" b="1" dirty="0" smtClean="0">
                <a:latin typeface="Calibri" pitchFamily="34" charset="0"/>
                <a:cs typeface="Times New Roman" pitchFamily="18" charset="0"/>
              </a:rPr>
              <a:t>11700</a:t>
            </a:r>
            <a:r>
              <a:rPr lang="ru-RU" sz="2000" dirty="0" smtClean="0">
                <a:latin typeface="Calibri" pitchFamily="34" charset="0"/>
                <a:cs typeface="Times New Roman" pitchFamily="18" charset="0"/>
              </a:rPr>
              <a:t> детей в филиале 1 микрорайона Северное Тушино.</a:t>
            </a:r>
          </a:p>
          <a:p>
            <a:pPr marL="177800" indent="54610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u-RU" sz="2000" dirty="0" smtClean="0">
                <a:latin typeface="Calibri" pitchFamily="34" charset="0"/>
                <a:cs typeface="Times New Roman" pitchFamily="18" charset="0"/>
              </a:rPr>
              <a:t> </a:t>
            </a:r>
            <a:endParaRPr 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marL="177800" indent="546100" algn="just" eaLnBrk="1" hangingPunct="1">
              <a:spcBef>
                <a:spcPct val="0"/>
              </a:spcBef>
              <a:buClr>
                <a:srgbClr val="253D75"/>
              </a:buClr>
              <a:buFont typeface="Arial" charset="0"/>
              <a:buNone/>
            </a:pPr>
            <a:r>
              <a:rPr lang="ru-RU" sz="2000" b="1" dirty="0" smtClean="0">
                <a:latin typeface="Calibri" pitchFamily="34" charset="0"/>
                <a:cs typeface="Times New Roman" pitchFamily="18" charset="0"/>
              </a:rPr>
              <a:t>Транспортная доступность филиалов:</a:t>
            </a:r>
            <a:endParaRPr lang="en-US" sz="2000" b="1" dirty="0" smtClean="0">
              <a:latin typeface="Calibri" pitchFamily="34" charset="0"/>
              <a:cs typeface="Times New Roman" pitchFamily="18" charset="0"/>
            </a:endParaRPr>
          </a:p>
          <a:p>
            <a:pPr marL="177800" indent="546100" algn="just" eaLnBrk="1" hangingPunct="1">
              <a:spcBef>
                <a:spcPts val="600"/>
              </a:spcBef>
              <a:spcAft>
                <a:spcPts val="600"/>
              </a:spcAft>
              <a:buClr>
                <a:srgbClr val="253D75"/>
              </a:buClr>
              <a:buFont typeface="Wingdings" pitchFamily="2" charset="2"/>
              <a:buChar char="Ø"/>
            </a:pPr>
            <a:r>
              <a:rPr lang="ru-RU" sz="2000" dirty="0" smtClean="0">
                <a:latin typeface="Calibri" pitchFamily="34" charset="0"/>
                <a:cs typeface="Times New Roman" pitchFamily="18" charset="0"/>
              </a:rPr>
              <a:t> Филиал №1 ДГП№140 (бульвар Яна Райниса д.4 кор. 6)  – 25 мин на автобусе №267, 100 метров пешком до ДГП №140</a:t>
            </a:r>
          </a:p>
          <a:p>
            <a:pPr marL="177800" indent="546100" algn="just" eaLnBrk="1" hangingPunct="1">
              <a:spcBef>
                <a:spcPts val="600"/>
              </a:spcBef>
              <a:spcAft>
                <a:spcPts val="600"/>
              </a:spcAft>
              <a:buClr>
                <a:srgbClr val="253D75"/>
              </a:buClr>
              <a:buFont typeface="Wingdings" pitchFamily="2" charset="2"/>
              <a:buChar char="Ø"/>
            </a:pPr>
            <a:r>
              <a:rPr lang="ru-RU" sz="2000" dirty="0" smtClean="0">
                <a:latin typeface="Calibri" pitchFamily="34" charset="0"/>
                <a:cs typeface="Times New Roman" pitchFamily="18" charset="0"/>
              </a:rPr>
              <a:t>Филиал №2 ДГП№140 – 15 мин на автобусе 267, 266, 741, 575</a:t>
            </a:r>
          </a:p>
          <a:p>
            <a:pPr marL="177800" indent="546100" algn="just" eaLnBrk="1" hangingPunct="1">
              <a:spcBef>
                <a:spcPts val="300"/>
              </a:spcBef>
              <a:buFont typeface="Arial" charset="0"/>
              <a:buNone/>
            </a:pPr>
            <a:endParaRPr 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marL="177800" indent="546100" algn="just" eaLnBrk="1" hangingPunct="1">
              <a:spcBef>
                <a:spcPts val="300"/>
              </a:spcBef>
              <a:buFont typeface="Arial" charset="0"/>
              <a:buNone/>
            </a:pPr>
            <a:r>
              <a:rPr lang="ru-RU" sz="2000" b="1" dirty="0" smtClean="0">
                <a:latin typeface="Calibri" pitchFamily="34" charset="0"/>
                <a:cs typeface="Times New Roman" pitchFamily="18" charset="0"/>
              </a:rPr>
              <a:t>Общая мощность учреждения -  </a:t>
            </a:r>
            <a:r>
              <a:rPr lang="ru-RU" sz="2000" dirty="0" smtClean="0">
                <a:latin typeface="Calibri" pitchFamily="34" charset="0"/>
                <a:cs typeface="Times New Roman" pitchFamily="18" charset="0"/>
              </a:rPr>
              <a:t>960 посещений в смену.</a:t>
            </a:r>
          </a:p>
          <a:p>
            <a:pPr marL="177800" indent="546100" algn="just" eaLnBrk="1" hangingPunct="1">
              <a:spcBef>
                <a:spcPts val="300"/>
              </a:spcBef>
              <a:buFont typeface="Arial" charset="0"/>
              <a:buNone/>
            </a:pPr>
            <a:r>
              <a:rPr lang="ru-RU" sz="2000" b="1" dirty="0" smtClean="0">
                <a:latin typeface="Calibri" pitchFamily="34" charset="0"/>
                <a:cs typeface="Times New Roman" pitchFamily="18" charset="0"/>
              </a:rPr>
              <a:t>Общая занимаемая площадь </a:t>
            </a:r>
            <a:r>
              <a:rPr lang="ru-RU" sz="2000" dirty="0" smtClean="0">
                <a:latin typeface="Calibri" pitchFamily="34" charset="0"/>
                <a:cs typeface="Times New Roman" pitchFamily="18" charset="0"/>
              </a:rPr>
              <a:t>– 12950 м2.</a:t>
            </a:r>
          </a:p>
          <a:p>
            <a:pPr marL="177800" indent="546100" algn="just" eaLnBrk="1" hangingPunct="1">
              <a:spcBef>
                <a:spcPts val="600"/>
              </a:spcBef>
              <a:spcAft>
                <a:spcPts val="600"/>
              </a:spcAft>
              <a:buClr>
                <a:srgbClr val="253D75"/>
              </a:buClr>
              <a:buFont typeface="Wingdings" pitchFamily="2" charset="2"/>
              <a:buChar char="Ø"/>
            </a:pPr>
            <a:endParaRPr lang="ru-RU" sz="2000" dirty="0" smtClean="0">
              <a:cs typeface="Times New Roman" pitchFamily="18" charset="0"/>
            </a:endParaRPr>
          </a:p>
          <a:p>
            <a:pPr marL="177800" indent="546100" algn="just" eaLnBrk="1" hangingPunct="1">
              <a:spcBef>
                <a:spcPts val="600"/>
              </a:spcBef>
              <a:spcAft>
                <a:spcPts val="600"/>
              </a:spcAft>
              <a:buClr>
                <a:srgbClr val="253D75"/>
              </a:buClr>
              <a:buFont typeface="Wingdings" pitchFamily="2" charset="2"/>
              <a:buChar char="Ø"/>
            </a:pPr>
            <a:endParaRPr lang="ru-RU" sz="2000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15069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3"/>
          <p:cNvSpPr txBox="1">
            <a:spLocks noChangeArrowheads="1"/>
          </p:cNvSpPr>
          <p:nvPr/>
        </p:nvSpPr>
        <p:spPr bwMode="auto">
          <a:xfrm>
            <a:off x="2555776" y="116632"/>
            <a:ext cx="4378123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В ПОМОЩЬ МАМАМ И ПАПАМ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764704"/>
            <a:ext cx="8894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Calibri" pitchFamily="34" charset="0"/>
              </a:rPr>
              <a:t>В </a:t>
            </a:r>
            <a:r>
              <a:rPr lang="ru-RU" sz="1600" dirty="0" smtClean="0">
                <a:latin typeface="Calibri" pitchFamily="34" charset="0"/>
              </a:rPr>
              <a:t>2014 </a:t>
            </a:r>
            <a:r>
              <a:rPr lang="ru-RU" sz="1600" dirty="0" smtClean="0">
                <a:latin typeface="Calibri" pitchFamily="34" charset="0"/>
              </a:rPr>
              <a:t>году </a:t>
            </a:r>
            <a:r>
              <a:rPr lang="ru-RU" sz="1600" dirty="0" smtClean="0">
                <a:latin typeface="Calibri" pitchFamily="34" charset="0"/>
              </a:rPr>
              <a:t>для удобства жителей района Митино полностью отремонтирован и введен в действие </a:t>
            </a:r>
            <a:r>
              <a:rPr lang="ru-RU" sz="1600" b="1" dirty="0" smtClean="0">
                <a:solidFill>
                  <a:schemeClr val="accent1"/>
                </a:solidFill>
                <a:latin typeface="Calibri" pitchFamily="34" charset="0"/>
              </a:rPr>
              <a:t>новый молочно-раздаточный пункт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ru-RU" sz="1600" dirty="0" smtClean="0">
                <a:latin typeface="Calibri" pitchFamily="34" charset="0"/>
              </a:rPr>
              <a:t>расположенный по адресу</a:t>
            </a:r>
            <a:r>
              <a:rPr lang="en-US" sz="1600" dirty="0" smtClean="0">
                <a:latin typeface="Calibri" pitchFamily="34" charset="0"/>
              </a:rPr>
              <a:t>: </a:t>
            </a:r>
            <a:r>
              <a:rPr lang="ru-RU" sz="1600" dirty="0" smtClean="0">
                <a:latin typeface="Calibri" pitchFamily="34" charset="0"/>
              </a:rPr>
              <a:t>ул. Митинская д. 25 кор. 2</a:t>
            </a:r>
            <a:endParaRPr lang="ru-RU" sz="1600" dirty="0" smtClean="0">
              <a:latin typeface="Calibri" pitchFamily="34" charset="0"/>
            </a:endParaRPr>
          </a:p>
        </p:txBody>
      </p:sp>
      <p:pic>
        <p:nvPicPr>
          <p:cNvPr id="1027" name="Picture 3" descr="C:\Users\p1\Desktop\Презентация2015\ФОТКИ\molo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412776"/>
            <a:ext cx="6432715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5000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Текст 3"/>
          <p:cNvSpPr>
            <a:spLocks noGrp="1"/>
          </p:cNvSpPr>
          <p:nvPr>
            <p:ph type="body" idx="1"/>
          </p:nvPr>
        </p:nvSpPr>
        <p:spPr>
          <a:xfrm>
            <a:off x="450000" y="5229200"/>
            <a:ext cx="8694000" cy="783538"/>
          </a:xfrm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- Полностью введена в действие работа по выписке </a:t>
            </a:r>
            <a:r>
              <a:rPr lang="ru-RU" sz="1600" b="1" dirty="0" smtClean="0">
                <a:solidFill>
                  <a:schemeClr val="accent1"/>
                </a:solidFill>
                <a:latin typeface="Calibri" pitchFamily="34" charset="0"/>
                <a:cs typeface="Arial" pitchFamily="34" charset="0"/>
              </a:rPr>
              <a:t>электронных рецептов</a:t>
            </a:r>
            <a:endParaRPr lang="ru-RU" sz="16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- Введен в действие </a:t>
            </a:r>
            <a:r>
              <a:rPr lang="ru-RU" sz="1600" b="1" dirty="0" smtClean="0">
                <a:solidFill>
                  <a:schemeClr val="accent1"/>
                </a:solidFill>
                <a:latin typeface="Calibri" pitchFamily="34" charset="0"/>
                <a:cs typeface="Arial" pitchFamily="34" charset="0"/>
              </a:rPr>
              <a:t>электронный больничный лист</a:t>
            </a:r>
            <a:endParaRPr sz="1800" b="1" dirty="0" smtClean="0">
              <a:solidFill>
                <a:schemeClr val="accent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8" name="TextBox 23"/>
          <p:cNvSpPr txBox="1">
            <a:spLocks noChangeArrowheads="1"/>
          </p:cNvSpPr>
          <p:nvPr/>
        </p:nvSpPr>
        <p:spPr bwMode="auto">
          <a:xfrm>
            <a:off x="857224" y="0"/>
            <a:ext cx="7819898" cy="50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dirty="0">
                <a:solidFill>
                  <a:schemeClr val="accent1"/>
                </a:solidFill>
                <a:latin typeface="Calibri" pitchFamily="34" charset="0"/>
              </a:rPr>
              <a:t>ВНЕДРЕНИЕ </a:t>
            </a:r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СОВРЕМЕННЫХ </a:t>
            </a:r>
            <a:r>
              <a:rPr lang="ru-RU" sz="2400" b="1" dirty="0">
                <a:solidFill>
                  <a:schemeClr val="accent1"/>
                </a:solidFill>
                <a:latin typeface="Calibri" pitchFamily="34" charset="0"/>
              </a:rPr>
              <a:t>ИНФОРМАЦИОНЫХ </a:t>
            </a:r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СИСТЕМ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4581128"/>
            <a:ext cx="81393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Calibri" pitchFamily="34" charset="0"/>
              </a:rPr>
              <a:t>В </a:t>
            </a:r>
            <a:r>
              <a:rPr lang="ru-RU" sz="1600" dirty="0" smtClean="0">
                <a:latin typeface="Calibri" pitchFamily="34" charset="0"/>
              </a:rPr>
              <a:t>2014 </a:t>
            </a:r>
            <a:r>
              <a:rPr lang="ru-RU" sz="1600" dirty="0" smtClean="0">
                <a:latin typeface="Calibri" pitchFamily="34" charset="0"/>
              </a:rPr>
              <a:t>году </a:t>
            </a:r>
            <a:r>
              <a:rPr lang="ru-RU" sz="1600" dirty="0" smtClean="0">
                <a:latin typeface="Calibri" pitchFamily="34" charset="0"/>
              </a:rPr>
              <a:t>продолжилось развитие </a:t>
            </a:r>
            <a:r>
              <a:rPr lang="ru-RU" sz="1600" dirty="0" smtClean="0">
                <a:latin typeface="Calibri" pitchFamily="34" charset="0"/>
              </a:rPr>
              <a:t>новых информационных технологий на объектах </a:t>
            </a:r>
            <a:endParaRPr lang="ru-RU" sz="1600" dirty="0" smtClean="0">
              <a:latin typeface="Calibri" pitchFamily="34" charset="0"/>
            </a:endParaRPr>
          </a:p>
          <a:p>
            <a:pPr algn="ctr"/>
            <a:r>
              <a:rPr lang="ru-RU" sz="1600" dirty="0" smtClean="0">
                <a:latin typeface="Calibri" pitchFamily="34" charset="0"/>
              </a:rPr>
              <a:t>ГБУЗ </a:t>
            </a:r>
            <a:r>
              <a:rPr lang="ru-RU" sz="1600" dirty="0" smtClean="0">
                <a:latin typeface="Calibri" pitchFamily="34" charset="0"/>
              </a:rPr>
              <a:t>"</a:t>
            </a:r>
            <a:r>
              <a:rPr lang="ru-RU" sz="1600" dirty="0" smtClean="0">
                <a:latin typeface="Calibri" pitchFamily="34" charset="0"/>
              </a:rPr>
              <a:t>ДГП № 140 </a:t>
            </a:r>
            <a:r>
              <a:rPr lang="ru-RU" sz="1600" dirty="0" smtClean="0">
                <a:latin typeface="Calibri" pitchFamily="34" charset="0"/>
              </a:rPr>
              <a:t>ДЗМ»</a:t>
            </a:r>
            <a:endParaRPr lang="ru-RU" sz="1600" dirty="0" smtClean="0">
              <a:latin typeface="Calibri" pitchFamily="34" charset="0"/>
            </a:endParaRPr>
          </a:p>
        </p:txBody>
      </p:sp>
      <p:pic>
        <p:nvPicPr>
          <p:cNvPr id="1026" name="Picture 2" descr="C:\Users\p1\Desktop\Презентация2015\ФОТКИ\IMG_23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764704"/>
            <a:ext cx="2754306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5000"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51520" y="404664"/>
            <a:ext cx="8694000" cy="106872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/>
                </a:solidFill>
                <a:latin typeface="Calibri" pitchFamily="34" charset="0"/>
              </a:rPr>
              <a:t>В 2014 году введена в действие система по оперативному наблюдению за функционированием медицинских учреждений города Москвы (</a:t>
            </a:r>
            <a:r>
              <a:rPr lang="ru-RU" sz="2000" b="1" dirty="0" smtClean="0">
                <a:solidFill>
                  <a:schemeClr val="accent1"/>
                </a:solidFill>
                <a:latin typeface="Calibri" pitchFamily="34" charset="0"/>
              </a:rPr>
              <a:t>Ситуационный Центр ЕМИАС</a:t>
            </a:r>
            <a:r>
              <a:rPr lang="ru-RU" sz="2000" dirty="0" smtClean="0">
                <a:solidFill>
                  <a:schemeClr val="accent1"/>
                </a:solidFill>
                <a:latin typeface="Calibri" pitchFamily="34" charset="0"/>
              </a:rPr>
              <a:t>)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6" name="TextBox 23"/>
          <p:cNvSpPr txBox="1">
            <a:spLocks noChangeArrowheads="1"/>
          </p:cNvSpPr>
          <p:nvPr/>
        </p:nvSpPr>
        <p:spPr bwMode="auto">
          <a:xfrm>
            <a:off x="857224" y="0"/>
            <a:ext cx="7819898" cy="50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dirty="0">
                <a:solidFill>
                  <a:schemeClr val="accent1"/>
                </a:solidFill>
                <a:latin typeface="Calibri" pitchFamily="34" charset="0"/>
              </a:rPr>
              <a:t>ВНЕДРЕНИЕ </a:t>
            </a:r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СОВРЕМЕННЫХ </a:t>
            </a:r>
            <a:r>
              <a:rPr lang="ru-RU" sz="2400" b="1" dirty="0">
                <a:solidFill>
                  <a:schemeClr val="accent1"/>
                </a:solidFill>
                <a:latin typeface="Calibri" pitchFamily="34" charset="0"/>
              </a:rPr>
              <a:t>ИНФОРМАЦИОНЫХ СИСТЕМ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992" y="5013176"/>
            <a:ext cx="907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Внедрение данной системы дало возможность рационально распределить нагрузку потоков пациентов на врачей</a:t>
            </a:r>
            <a:r>
              <a:rPr lang="en-US" sz="1600" dirty="0" smtClean="0"/>
              <a:t>,</a:t>
            </a:r>
            <a:r>
              <a:rPr lang="ru-RU" sz="1600" dirty="0" smtClean="0"/>
              <a:t> что привело к значительному увеличению доступности</a:t>
            </a:r>
            <a:r>
              <a:rPr lang="en-US" sz="1600" dirty="0" smtClean="0"/>
              <a:t> </a:t>
            </a:r>
            <a:r>
              <a:rPr lang="ru-RU" sz="1600" dirty="0" smtClean="0"/>
              <a:t>оказания амбулаторно-поликлинической помощи детскому населению СЗАО в АЦ ДГП № 140 </a:t>
            </a:r>
            <a:endParaRPr lang="ru-RU" sz="1600" dirty="0"/>
          </a:p>
        </p:txBody>
      </p:sp>
      <p:pic>
        <p:nvPicPr>
          <p:cNvPr id="2050" name="Picture 2" descr="G:\ФОТКИ\Снимок-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4736525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G:\Снимок-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492896"/>
            <a:ext cx="4355976" cy="2450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15000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214251" y="0"/>
            <a:ext cx="8929749" cy="94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ДОСТУПНОСТЬ АМБУЛАТОРНО-ПОЛИКЛИНИЧЕСКОЙ ПОМОЩИ </a:t>
            </a:r>
          </a:p>
          <a:p>
            <a:pPr algn="ctr">
              <a:lnSpc>
                <a:spcPct val="120000"/>
              </a:lnSpc>
            </a:pPr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ПО САМОЗАПИСИ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7554" y="4143380"/>
            <a:ext cx="55721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Calibri" pitchFamily="34" charset="0"/>
              </a:rPr>
              <a:t>Внедрение системы  ЕМИАС (единой медицинской информационно-аналитической системы) позволило оперативно контролировать ситуацию в учреждении и своевременно принимать управленческие решения</a:t>
            </a:r>
            <a:endParaRPr lang="ru-RU" sz="16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074" name="Picture 2" descr="G:\Снимок-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000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071546"/>
            <a:ext cx="8694000" cy="5929330"/>
          </a:xfrm>
        </p:spPr>
        <p:txBody>
          <a:bodyPr numCol="1">
            <a:normAutofit fontScale="85000" lnSpcReduction="20000"/>
          </a:bodyPr>
          <a:lstStyle/>
          <a:p>
            <a:r>
              <a:rPr sz="2100" u="sng" smtClean="0">
                <a:solidFill>
                  <a:schemeClr val="tx1"/>
                </a:solidFill>
                <a:latin typeface="Calibri" pitchFamily="34" charset="0"/>
              </a:rPr>
              <a:t>В РАМКАХ ПРОГРАММЫ МОДЕРНИЗАЦИИ ДЛЯ АМБУЛАТОРНОГО ЦЕНТРА</a:t>
            </a:r>
          </a:p>
          <a:p>
            <a:endParaRPr sz="2100" smtClean="0">
              <a:solidFill>
                <a:schemeClr val="tx1"/>
              </a:solidFill>
              <a:latin typeface="Calibri" pitchFamily="34" charset="0"/>
            </a:endParaRPr>
          </a:p>
          <a:p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ПОСТАВЛЕНО </a:t>
            </a:r>
            <a:r>
              <a:rPr sz="2100" b="1" smtClean="0">
                <a:solidFill>
                  <a:schemeClr val="tx1"/>
                </a:solidFill>
                <a:latin typeface="Calibri" pitchFamily="34" charset="0"/>
              </a:rPr>
              <a:t>22 ЕДИНИЦЫ</a:t>
            </a:r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 НОВОЙ МЕДИЦИНСКОЙ ТЕХНИКИ НА СУММУ БОЛЕЕ </a:t>
            </a:r>
          </a:p>
          <a:p>
            <a:r>
              <a:rPr sz="2100" b="1" smtClean="0">
                <a:solidFill>
                  <a:schemeClr val="tx1"/>
                </a:solidFill>
                <a:latin typeface="Calibri" pitchFamily="34" charset="0"/>
              </a:rPr>
              <a:t>34 000 000 РУБЛЕЙ </a:t>
            </a:r>
          </a:p>
          <a:p>
            <a:pPr>
              <a:buFontTx/>
              <a:buChar char="-"/>
            </a:pPr>
            <a:endParaRPr sz="2100" smtClean="0">
              <a:solidFill>
                <a:schemeClr val="tx1"/>
              </a:solidFill>
              <a:latin typeface="Calibri" pitchFamily="34" charset="0"/>
            </a:endParaRPr>
          </a:p>
          <a:p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- ВВЕДЕНЫ В ДЕЙСТВИЕ </a:t>
            </a:r>
            <a:r>
              <a:rPr sz="2100" b="1" smtClean="0">
                <a:solidFill>
                  <a:schemeClr val="tx1"/>
                </a:solidFill>
                <a:latin typeface="Calibri" pitchFamily="34" charset="0"/>
              </a:rPr>
              <a:t>2</a:t>
            </a:r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 НОВЫХ РЕНТГЕНОЛОГИЧЕСКИХ ЦИФРОВЫХ АППАРАТА </a:t>
            </a:r>
          </a:p>
          <a:p>
            <a:r>
              <a:rPr lang="en-US" sz="2100" dirty="0" smtClean="0">
                <a:solidFill>
                  <a:schemeClr val="tx1"/>
                </a:solidFill>
                <a:latin typeface="Calibri" pitchFamily="34" charset="0"/>
              </a:rPr>
              <a:t>DR-F</a:t>
            </a:r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 В ДГП № 140 И ФИЛИАЛЕ № 2</a:t>
            </a:r>
            <a:r>
              <a:rPr lang="en-US" sz="2100" dirty="0" smtClean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ЧТО ПОВЫСИЛО БЕЗОПАСНОСТЬ </a:t>
            </a:r>
          </a:p>
          <a:p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ПРОВЕДЕНИЯ РЕНТГЕНОЛОГИЧЕСКИХ ИССЛЕДОВАНИЙ У ДЕТЕЙ</a:t>
            </a:r>
            <a:endParaRPr lang="en-US" sz="2100" dirty="0" smtClean="0">
              <a:solidFill>
                <a:schemeClr val="tx1"/>
              </a:solidFill>
              <a:latin typeface="Calibri" pitchFamily="34" charset="0"/>
            </a:endParaRPr>
          </a:p>
          <a:p>
            <a:endParaRPr sz="2100" smtClean="0">
              <a:solidFill>
                <a:schemeClr val="tx1"/>
              </a:solidFill>
              <a:latin typeface="Calibri" pitchFamily="34" charset="0"/>
            </a:endParaRPr>
          </a:p>
          <a:p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ПРИОБРЕТЁНЫ И ВВЕДЕНЫ В ДЕЙСТВИЕ</a:t>
            </a:r>
            <a:r>
              <a:rPr lang="en-US" sz="2100" dirty="0" smtClean="0">
                <a:solidFill>
                  <a:schemeClr val="tx1"/>
                </a:solidFill>
                <a:latin typeface="Calibri" pitchFamily="34" charset="0"/>
              </a:rPr>
              <a:t>:</a:t>
            </a:r>
          </a:p>
          <a:p>
            <a:pPr>
              <a:buFontTx/>
              <a:buChar char="-"/>
            </a:pPr>
            <a:endParaRPr sz="2100" smtClean="0">
              <a:solidFill>
                <a:schemeClr val="tx1"/>
              </a:solidFill>
              <a:latin typeface="Calibri" pitchFamily="34" charset="0"/>
            </a:endParaRPr>
          </a:p>
          <a:p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- УЛЬТРАЗВУКОВОЙ АППАРАТ ЭКСПЕРТНОГО КЛАССА С ВОЗМОЖНОСТЯМИ </a:t>
            </a:r>
            <a:r>
              <a:rPr lang="en-US" sz="2100" dirty="0" smtClean="0">
                <a:solidFill>
                  <a:schemeClr val="tx1"/>
                </a:solidFill>
                <a:latin typeface="Calibri" pitchFamily="34" charset="0"/>
              </a:rPr>
              <a:t>3D- </a:t>
            </a:r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СКАНИРОВАНИЯ </a:t>
            </a:r>
          </a:p>
          <a:p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- 2 РАБОЧИХ МЕСТА ВРАЧА-ОФТАЛЬМОЛОГА</a:t>
            </a:r>
          </a:p>
          <a:p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- 2 ЛОР-УСТАНОВКИ</a:t>
            </a:r>
          </a:p>
          <a:p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-</a:t>
            </a:r>
            <a:r>
              <a:rPr lang="en-US" sz="21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3 ЭНЦЕФАЛОГРАФА</a:t>
            </a:r>
          </a:p>
          <a:p>
            <a:r>
              <a:rPr lang="en-US" sz="2100" dirty="0" smtClean="0">
                <a:solidFill>
                  <a:schemeClr val="tx1"/>
                </a:solidFill>
                <a:latin typeface="Calibri" pitchFamily="34" charset="0"/>
              </a:rPr>
              <a:t>- </a:t>
            </a:r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4 СИСТЕМЫ ХОЛТЕРОВСКОГО МОНИТОРИНГА АД</a:t>
            </a:r>
          </a:p>
          <a:p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- 2 ГЕМАТОЛОГИЧЕСКИХ АНАЛИЗАТОРА</a:t>
            </a:r>
          </a:p>
          <a:p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- АППАРАТ ДЛЯ СПИРОМЕТРИИ</a:t>
            </a:r>
          </a:p>
          <a:p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- 2 ЭЛЕКТРОКАРДИОГРАФА</a:t>
            </a:r>
          </a:p>
          <a:p>
            <a:pPr>
              <a:buFontTx/>
              <a:buChar char="-"/>
            </a:pPr>
            <a:r>
              <a:rPr lang="en-US" sz="2100" dirty="0" smtClean="0">
                <a:solidFill>
                  <a:schemeClr val="tx1"/>
                </a:solidFill>
                <a:latin typeface="Calibri" pitchFamily="34" charset="0"/>
              </a:rPr>
              <a:t>- 3 </a:t>
            </a:r>
            <a:r>
              <a:rPr sz="2100" smtClean="0">
                <a:solidFill>
                  <a:schemeClr val="tx1"/>
                </a:solidFill>
                <a:latin typeface="Calibri" pitchFamily="34" charset="0"/>
              </a:rPr>
              <a:t>УЛЬТРАЗВУКОВЫХ СКАНЕРА</a:t>
            </a:r>
          </a:p>
          <a:p>
            <a:endParaRPr lang="ru-RU" sz="18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РЕАЛИЗАЦИЯ ПРОГРАММЫ МОДЕРНИЗАЦИИ В </a:t>
            </a:r>
          </a:p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ГБУЗ «ДГП № 140 ДЗМ»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 advClick="0" advTm="25000"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472" y="1000108"/>
            <a:ext cx="8305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Calibri" pitchFamily="34" charset="0"/>
              </a:rPr>
              <a:t>В АМБУЛАТОРНОМ ЦЕНТРЕ (ВКЛЮЧАЯ ФИЛИАЛЫ) ИСПОЛЬЗУЕТСЯ СОВРЕМЕННОЕ </a:t>
            </a:r>
          </a:p>
          <a:p>
            <a:pPr algn="ctr"/>
            <a:r>
              <a:rPr lang="ru-RU" dirty="0" smtClean="0">
                <a:latin typeface="Calibri" pitchFamily="34" charset="0"/>
              </a:rPr>
              <a:t>ВЫСОКОТЕХНОЛОГИЧНОЕ МЕДИЦИНСКОЕ ОБОРУДОВАНИЕ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11" name="Рисунок 10" descr="IMG_15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357562"/>
            <a:ext cx="2500330" cy="333377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Рисунок 13" descr="IMG_15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72132" y="2000240"/>
            <a:ext cx="3357568" cy="447675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Рисунок 9" descr="IMG_014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1736" y="3643314"/>
            <a:ext cx="4095747" cy="307181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Рисунок 7" descr="IMG_014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1934" y="1643050"/>
            <a:ext cx="4500593" cy="337544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 descr="IMG_013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48" y="1643050"/>
            <a:ext cx="3143272" cy="419103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РЕАЛИЗАЦИЯ ПРОГРАММЫ МОДЕРНИЗАЦИИ В </a:t>
            </a:r>
          </a:p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</a:rPr>
              <a:t>ГБУЗ «ДГП № 140 ДЗМ»</a:t>
            </a:r>
            <a:endParaRPr lang="ru-RU" sz="2400" b="1" dirty="0">
              <a:solidFill>
                <a:schemeClr val="accent1"/>
              </a:solidFill>
              <a:latin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Click="0" advTm="18205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3|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2.3|1.8|2.1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5643</TotalTime>
  <Words>1420</Words>
  <Application>Microsoft Office PowerPoint</Application>
  <PresentationFormat>Экран (4:3)</PresentationFormat>
  <Paragraphs>319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p1</dc:creator>
  <cp:lastModifiedBy>p1</cp:lastModifiedBy>
  <cp:revision>448</cp:revision>
  <dcterms:created xsi:type="dcterms:W3CDTF">2012-12-03T09:25:13Z</dcterms:created>
  <dcterms:modified xsi:type="dcterms:W3CDTF">2015-02-11T13:05:15Z</dcterms:modified>
</cp:coreProperties>
</file>